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56" r:id="rId2"/>
    <p:sldId id="257" r:id="rId3"/>
    <p:sldId id="258" r:id="rId4"/>
    <p:sldId id="259" r:id="rId5"/>
    <p:sldId id="260" r:id="rId6"/>
    <p:sldId id="263"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1068" autoAdjust="0"/>
    <p:restoredTop sz="94660"/>
  </p:normalViewPr>
  <p:slideViewPr>
    <p:cSldViewPr>
      <p:cViewPr varScale="1">
        <p:scale>
          <a:sx n="74" d="100"/>
          <a:sy n="74" d="100"/>
        </p:scale>
        <p:origin x="-774" y="-5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022616-01F9-4123-A9C6-2E570D537CE9}" type="datetimeFigureOut">
              <a:rPr lang="en-US" smtClean="0"/>
              <a:pPr/>
              <a:t>4/29/2011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D64D49-2C93-49B5-B3F7-6E25377634F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163765-D05C-4A19-A3D1-CD4E6D2462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861DA67-75C9-42BF-92BE-145B5D8A8B0D}" type="datetimeFigureOut">
              <a:rPr lang="en-US" smtClean="0"/>
              <a:pPr/>
              <a:t>4/29/2011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163765-D05C-4A19-A3D1-CD4E6D2462A2}"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861DA67-75C9-42BF-92BE-145B5D8A8B0D}" type="datetimeFigureOut">
              <a:rPr lang="en-US" smtClean="0"/>
              <a:pPr/>
              <a:t>4/29/2011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0163765-D05C-4A19-A3D1-CD4E6D2462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mlkonline.net/martin-luther-king-pictures/plog-content/images/photos/the-man/martin-luther-king-jr-1963-news-conference.jp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130J-FdZDtY" TargetMode="External"/><Relationship Id="rId2" Type="http://schemas.openxmlformats.org/officeDocument/2006/relationships/hyperlink" Target="http://youtu.be/PbUtL_0vAJk" TargetMode="External"/><Relationship Id="rId1" Type="http://schemas.openxmlformats.org/officeDocument/2006/relationships/slideLayout" Target="../slideLayouts/slideLayout2.xml"/><Relationship Id="rId4" Type="http://schemas.openxmlformats.org/officeDocument/2006/relationships/hyperlink" Target="http://www.youtube.com/watch?v=Tb9m81OwYH0&amp;feature=relat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rot="21227656">
            <a:off x="40617" y="101151"/>
            <a:ext cx="7573730" cy="1162050"/>
          </a:xfrm>
        </p:spPr>
        <p:txBody>
          <a:bodyPr/>
          <a:lstStyle/>
          <a:p>
            <a:r>
              <a:rPr lang="en-US" dirty="0" smtClean="0"/>
              <a:t>Martin Luther King Jr.</a:t>
            </a:r>
            <a:endParaRPr lang="en-US" dirty="0"/>
          </a:p>
        </p:txBody>
      </p:sp>
      <p:sp>
        <p:nvSpPr>
          <p:cNvPr id="3" name="Subtitle 2"/>
          <p:cNvSpPr>
            <a:spLocks noGrp="1"/>
          </p:cNvSpPr>
          <p:nvPr>
            <p:ph type="subTitle" idx="1"/>
          </p:nvPr>
        </p:nvSpPr>
        <p:spPr/>
        <p:txBody>
          <a:bodyPr/>
          <a:lstStyle/>
          <a:p>
            <a:endParaRPr lang="en-US" b="1" dirty="0"/>
          </a:p>
        </p:txBody>
      </p:sp>
      <p:pic>
        <p:nvPicPr>
          <p:cNvPr id="4" name="Picture 3" descr="mlk.bmp"/>
          <p:cNvPicPr>
            <a:picLocks noChangeAspect="1"/>
          </p:cNvPicPr>
          <p:nvPr/>
        </p:nvPicPr>
        <p:blipFill>
          <a:blip r:embed="rId2" cstate="print"/>
          <a:stretch>
            <a:fillRect/>
          </a:stretch>
        </p:blipFill>
        <p:spPr>
          <a:xfrm>
            <a:off x="457200" y="1714967"/>
            <a:ext cx="3962400" cy="5143033"/>
          </a:xfrm>
          <a:prstGeom prst="rect">
            <a:avLst/>
          </a:prstGeom>
          <a:ln>
            <a:noFill/>
          </a:ln>
          <a:effectLst>
            <a:outerShdw blurRad="292100" dist="139700" dir="2700000" algn="tl" rotWithShape="0">
              <a:srgbClr val="333333">
                <a:alpha val="65000"/>
              </a:srgbClr>
            </a:outerShdw>
          </a:effectLst>
        </p:spPr>
      </p:pic>
      <p:pic>
        <p:nvPicPr>
          <p:cNvPr id="17410" name="Picture 2" descr="http://2.bp.blogspot.com/_RMIeFF2Drjg/SbGxEB0KvKI/AAAAAAAAAvg/wL7j1B5AwEU/s400/Martin_Luther_King_Jr.jpg"/>
          <p:cNvPicPr>
            <a:picLocks noChangeAspect="1" noChangeArrowheads="1"/>
          </p:cNvPicPr>
          <p:nvPr/>
        </p:nvPicPr>
        <p:blipFill>
          <a:blip r:embed="rId3" cstate="print"/>
          <a:srcRect/>
          <a:stretch>
            <a:fillRect/>
          </a:stretch>
        </p:blipFill>
        <p:spPr bwMode="auto">
          <a:xfrm>
            <a:off x="4648200" y="1752600"/>
            <a:ext cx="4038600" cy="5105400"/>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5806440"/>
            <a:ext cx="8183880" cy="1051560"/>
          </a:xfrm>
        </p:spPr>
        <p:txBody>
          <a:bodyPr>
            <a:normAutofit/>
          </a:bodyPr>
          <a:lstStyle/>
          <a:p>
            <a:r>
              <a:rPr lang="en-US" b="1" i="1" u="sng" dirty="0"/>
              <a:t>Life and </a:t>
            </a:r>
            <a:r>
              <a:rPr lang="en-US" b="1" i="1" u="sng" dirty="0" smtClean="0"/>
              <a:t>Death</a:t>
            </a:r>
            <a:endParaRPr lang="en-US" dirty="0"/>
          </a:p>
        </p:txBody>
      </p:sp>
      <p:sp>
        <p:nvSpPr>
          <p:cNvPr id="3" name="Content Placeholder 2"/>
          <p:cNvSpPr>
            <a:spLocks noGrp="1"/>
          </p:cNvSpPr>
          <p:nvPr>
            <p:ph idx="1"/>
          </p:nvPr>
        </p:nvSpPr>
        <p:spPr>
          <a:xfrm rot="21138351">
            <a:off x="0" y="152400"/>
            <a:ext cx="9144000" cy="4565904"/>
          </a:xfrm>
        </p:spPr>
        <p:txBody>
          <a:bodyPr>
            <a:normAutofit fontScale="92500" lnSpcReduction="10000"/>
          </a:bodyPr>
          <a:lstStyle/>
          <a:p>
            <a:endParaRPr lang="en-US" dirty="0" smtClean="0"/>
          </a:p>
          <a:p>
            <a:pPr>
              <a:buNone/>
            </a:pPr>
            <a:r>
              <a:rPr lang="en-US" dirty="0" smtClean="0"/>
              <a:t>	</a:t>
            </a:r>
            <a:r>
              <a:rPr lang="en-US" sz="2600" dirty="0" smtClean="0"/>
              <a:t>	</a:t>
            </a:r>
          </a:p>
          <a:p>
            <a:pPr>
              <a:buNone/>
            </a:pPr>
            <a:r>
              <a:rPr lang="en-US" sz="2600" dirty="0" smtClean="0"/>
              <a:t>		Martin Luther King Jr. </a:t>
            </a:r>
            <a:r>
              <a:rPr lang="en-US" sz="2600" dirty="0"/>
              <a:t>was born in Atlanta Georgia. </a:t>
            </a:r>
            <a:r>
              <a:rPr lang="en-US" sz="2600" dirty="0" smtClean="0"/>
              <a:t>He </a:t>
            </a:r>
            <a:r>
              <a:rPr lang="en-US" sz="2600" dirty="0"/>
              <a:t>lived from 1929 to 1968. He was born on Jan. 15</a:t>
            </a:r>
            <a:r>
              <a:rPr lang="en-US" sz="2600" baseline="30000" dirty="0"/>
              <a:t>th</a:t>
            </a:r>
            <a:r>
              <a:rPr lang="en-US" sz="2600" dirty="0"/>
              <a:t>.</a:t>
            </a:r>
            <a:r>
              <a:rPr lang="en-US" sz="2600" baseline="30000" dirty="0"/>
              <a:t> </a:t>
            </a:r>
            <a:r>
              <a:rPr lang="en-US" sz="2600" dirty="0" smtClean="0"/>
              <a:t>He died in Memphis Tennessee </a:t>
            </a:r>
            <a:r>
              <a:rPr lang="en-US" sz="2600" dirty="0"/>
              <a:t>on April 4</a:t>
            </a:r>
            <a:r>
              <a:rPr lang="en-US" sz="2600" baseline="30000" dirty="0"/>
              <a:t>th</a:t>
            </a:r>
            <a:r>
              <a:rPr lang="en-US" sz="2600" dirty="0" smtClean="0"/>
              <a:t>. He died when an assassin shot him in the head with a gun.  After his death Dr. King was </a:t>
            </a:r>
            <a:r>
              <a:rPr lang="en-US" sz="2600" dirty="0"/>
              <a:t>awarded the Nobel Peace prize.  </a:t>
            </a:r>
            <a:r>
              <a:rPr lang="en-US" sz="2600" dirty="0" smtClean="0"/>
              <a:t>Dr. King </a:t>
            </a:r>
            <a:r>
              <a:rPr lang="en-US" sz="2600" dirty="0"/>
              <a:t>had many speeches but one of the most famous ones was his </a:t>
            </a:r>
            <a:r>
              <a:rPr lang="en-US" sz="2600" b="1" i="1" dirty="0"/>
              <a:t>“I have a dream, that my children will live in a world where they won’t be judged by the color of their skin, but the content of their character.  I have a dream</a:t>
            </a:r>
            <a:r>
              <a:rPr lang="en-US" sz="2600" b="1" i="1" dirty="0" smtClean="0"/>
              <a:t>!!!!!!!”  </a:t>
            </a:r>
            <a:r>
              <a:rPr lang="en-US" sz="2600" dirty="0" smtClean="0"/>
              <a:t>This speech was performed on the steps of  the Lincoln Memorial in 1963.  It was in front of about 20050000 people  who were both Africa</a:t>
            </a:r>
            <a:r>
              <a:rPr lang="en-US" sz="2600" dirty="0" smtClean="0"/>
              <a:t>n American and not</a:t>
            </a:r>
            <a:r>
              <a:rPr lang="en-US" sz="2600" dirty="0" smtClean="0"/>
              <a:t>.</a:t>
            </a:r>
            <a:endParaRPr lang="en-US" sz="2600" dirty="0"/>
          </a:p>
        </p:txBody>
      </p:sp>
      <p:pic>
        <p:nvPicPr>
          <p:cNvPr id="4" name="Picture 8" descr="http://ts1.mm.bing.net/images/thumbnail.aspx?q=767394775380&amp;id=26d6a358a2ea779b6c5c1492ee6da630&amp;url=http%3a%2f%2ftenthltr2u.files.wordpress.com%2f2011%2f01%2fmartin-luther-king.jpg"/>
          <p:cNvPicPr>
            <a:picLocks noChangeAspect="1" noChangeArrowheads="1"/>
          </p:cNvPicPr>
          <p:nvPr/>
        </p:nvPicPr>
        <p:blipFill>
          <a:blip r:embed="rId2" cstate="print"/>
          <a:srcRect/>
          <a:stretch>
            <a:fillRect/>
          </a:stretch>
        </p:blipFill>
        <p:spPr bwMode="auto">
          <a:xfrm>
            <a:off x="5486400" y="4713248"/>
            <a:ext cx="1465580" cy="2144751"/>
          </a:xfrm>
          <a:prstGeom prst="rect">
            <a:avLst/>
          </a:prstGeom>
          <a:noFill/>
        </p:spPr>
      </p:pic>
      <p:pic>
        <p:nvPicPr>
          <p:cNvPr id="4098" name="Picture 2" descr="http://ts3.mm.bing.net/images/thumbnail.aspx?q=766821082598&amp;id=c524cdb2c99ea7a62806494f82421102&amp;url=http%3a%2f%2fi112.photobucket.com%2falbums%2fn184%2fgecom%2fHonoring-Martin-Luther-King.jpg"/>
          <p:cNvPicPr>
            <a:picLocks noChangeAspect="1" noChangeArrowheads="1"/>
          </p:cNvPicPr>
          <p:nvPr/>
        </p:nvPicPr>
        <p:blipFill>
          <a:blip r:embed="rId3" cstate="print"/>
          <a:srcRect/>
          <a:stretch>
            <a:fillRect/>
          </a:stretch>
        </p:blipFill>
        <p:spPr bwMode="auto">
          <a:xfrm>
            <a:off x="6934200" y="4724400"/>
            <a:ext cx="2209800" cy="2133600"/>
          </a:xfrm>
          <a:prstGeom prst="rect">
            <a:avLst/>
          </a:prstGeom>
          <a:noFill/>
        </p:spPr>
      </p:pic>
      <p:sp>
        <p:nvSpPr>
          <p:cNvPr id="6" name="Rectangle 5"/>
          <p:cNvSpPr/>
          <p:nvPr/>
        </p:nvSpPr>
        <p:spPr>
          <a:xfrm rot="21044916">
            <a:off x="554635" y="5420107"/>
            <a:ext cx="3962400" cy="584775"/>
          </a:xfrm>
          <a:prstGeom prst="rect">
            <a:avLst/>
          </a:prstGeom>
        </p:spPr>
        <p:txBody>
          <a:bodyPr wrap="square">
            <a:spAutoFit/>
          </a:bodyPr>
          <a:lstStyle/>
          <a:p>
            <a:r>
              <a:rPr lang="en-US" sz="3200" dirty="0" smtClean="0">
                <a:solidFill>
                  <a:schemeClr val="accent5"/>
                </a:solidFill>
              </a:rPr>
              <a:t> “</a:t>
            </a:r>
            <a:r>
              <a:rPr lang="en-US" sz="3200" b="1" dirty="0" smtClean="0">
                <a:solidFill>
                  <a:schemeClr val="accent5"/>
                </a:solidFill>
              </a:rPr>
              <a:t>I Have a Dream!!!”</a:t>
            </a:r>
            <a:endParaRPr lang="en-US" sz="3200"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0"/>
            <a:ext cx="8686800" cy="762000"/>
          </a:xfrm>
        </p:spPr>
        <p:txBody>
          <a:bodyPr>
            <a:normAutofit fontScale="90000"/>
          </a:bodyPr>
          <a:lstStyle/>
          <a:p>
            <a:r>
              <a:rPr lang="en-US" dirty="0"/>
              <a:t/>
            </a:r>
            <a:br>
              <a:rPr lang="en-US" dirty="0"/>
            </a:br>
            <a:r>
              <a:rPr lang="en-US" b="1" i="1" u="sng" dirty="0"/>
              <a:t>Childhood </a:t>
            </a:r>
            <a:r>
              <a:rPr lang="en-US" b="1" i="1" u="sng" dirty="0" smtClean="0"/>
              <a:t>Years</a:t>
            </a:r>
            <a:r>
              <a:rPr lang="en-US" b="1" i="1" dirty="0"/>
              <a:t> </a:t>
            </a:r>
            <a:endParaRPr lang="en-US" dirty="0"/>
          </a:p>
        </p:txBody>
      </p:sp>
      <p:sp>
        <p:nvSpPr>
          <p:cNvPr id="3" name="Content Placeholder 2"/>
          <p:cNvSpPr>
            <a:spLocks noGrp="1"/>
          </p:cNvSpPr>
          <p:nvPr>
            <p:ph idx="1"/>
          </p:nvPr>
        </p:nvSpPr>
        <p:spPr>
          <a:xfrm rot="21072271">
            <a:off x="0" y="152400"/>
            <a:ext cx="9144000" cy="6019800"/>
          </a:xfrm>
        </p:spPr>
        <p:txBody>
          <a:bodyPr>
            <a:noAutofit/>
          </a:bodyPr>
          <a:lstStyle/>
          <a:p>
            <a:pPr>
              <a:buNone/>
            </a:pPr>
            <a:r>
              <a:rPr lang="en-US" sz="2400" dirty="0" smtClean="0"/>
              <a:t>		</a:t>
            </a:r>
          </a:p>
          <a:p>
            <a:pPr>
              <a:buNone/>
            </a:pPr>
            <a:r>
              <a:rPr lang="en-US" sz="2400" dirty="0" smtClean="0"/>
              <a:t>		Martin </a:t>
            </a:r>
            <a:r>
              <a:rPr lang="en-US" sz="2400" dirty="0"/>
              <a:t>was from a middle class family and his dad and grandpa were preachers.  Both his parents had gone to college.  He lived in the neighborhood of Auburn Avenue.  It was also known as Sweet Auburn, and Black Wall Street.  Martin Luther’s favorite grandmother in his first years, whose death was in 1941 left Martin </a:t>
            </a:r>
            <a:r>
              <a:rPr lang="en-US" sz="2400" dirty="0" smtClean="0"/>
              <a:t>heartbroken</a:t>
            </a:r>
            <a:r>
              <a:rPr lang="en-US" sz="2400" dirty="0"/>
              <a:t>.  He was upset because his grandma had died because of a heart attack while Martin was at a parade that his parents had forbid him to go to.  Martin attempted suicide by jumping off a second </a:t>
            </a:r>
            <a:r>
              <a:rPr lang="en-US" sz="2400" dirty="0" smtClean="0"/>
              <a:t>story window.  At the time he had been 12 years old.</a:t>
            </a:r>
          </a:p>
          <a:p>
            <a:pPr>
              <a:buNone/>
            </a:pPr>
            <a:r>
              <a:rPr lang="en-US" sz="2400" dirty="0" smtClean="0">
                <a:solidFill>
                  <a:schemeClr val="accent5"/>
                </a:solidFill>
              </a:rPr>
              <a:t>    </a:t>
            </a:r>
            <a:endParaRPr lang="en-US" sz="2400" dirty="0" smtClean="0">
              <a:solidFill>
                <a:schemeClr val="accent5"/>
              </a:solidFill>
            </a:endParaRPr>
          </a:p>
          <a:p>
            <a:pPr>
              <a:buNone/>
            </a:pPr>
            <a:endParaRPr lang="en-US" sz="2400" dirty="0" smtClean="0">
              <a:solidFill>
                <a:schemeClr val="accent5"/>
              </a:solidFill>
            </a:endParaRPr>
          </a:p>
          <a:p>
            <a:pPr>
              <a:buNone/>
            </a:pPr>
            <a:r>
              <a:rPr lang="en-US" sz="3200" dirty="0" smtClean="0">
                <a:solidFill>
                  <a:schemeClr val="accent5"/>
                </a:solidFill>
              </a:rPr>
              <a:t>“</a:t>
            </a:r>
            <a:r>
              <a:rPr lang="en-US" sz="3200" b="1" dirty="0" smtClean="0">
                <a:solidFill>
                  <a:schemeClr val="accent5"/>
                </a:solidFill>
              </a:rPr>
              <a:t>I Have a Dream!!!”</a:t>
            </a:r>
            <a:endParaRPr lang="en-US" sz="3200" dirty="0" smtClean="0">
              <a:solidFill>
                <a:schemeClr val="accent5"/>
              </a:solidFill>
            </a:endParaRPr>
          </a:p>
          <a:p>
            <a:pPr>
              <a:buNone/>
            </a:pPr>
            <a:endParaRPr lang="en-US" sz="2400" dirty="0"/>
          </a:p>
        </p:txBody>
      </p:sp>
      <p:pic>
        <p:nvPicPr>
          <p:cNvPr id="3074" name="Picture 2" descr="http://content.lib.utah.edu/cgi-bin/getimage.exe?CISOROOT=/USHS_Class&amp;CISOPTR=2142&amp;DMSCALE=100.00000&amp;DMWIDTH=700&amp;DMHEIGHT=700&amp;DMX=0&amp;DMY=0&amp;DMTEXT=&amp;REC=1&amp;DMTHUMB=1&amp;DMROTATE=0"/>
          <p:cNvPicPr>
            <a:picLocks noChangeAspect="1" noChangeArrowheads="1"/>
          </p:cNvPicPr>
          <p:nvPr/>
        </p:nvPicPr>
        <p:blipFill>
          <a:blip r:embed="rId2" cstate="print"/>
          <a:srcRect/>
          <a:stretch>
            <a:fillRect/>
          </a:stretch>
        </p:blipFill>
        <p:spPr bwMode="auto">
          <a:xfrm>
            <a:off x="6705600" y="4109401"/>
            <a:ext cx="2438400" cy="2748599"/>
          </a:xfrm>
          <a:prstGeom prst="rect">
            <a:avLst/>
          </a:prstGeom>
          <a:noFill/>
        </p:spPr>
      </p:pic>
      <p:pic>
        <p:nvPicPr>
          <p:cNvPr id="3078" name="Picture 6" descr="http://jlamarferren.com/wp-content/uploads/2010/01/mlk.bmp"/>
          <p:cNvPicPr>
            <a:picLocks noChangeAspect="1" noChangeArrowheads="1"/>
          </p:cNvPicPr>
          <p:nvPr/>
        </p:nvPicPr>
        <p:blipFill>
          <a:blip r:embed="rId3" cstate="print"/>
          <a:srcRect/>
          <a:stretch>
            <a:fillRect/>
          </a:stretch>
        </p:blipFill>
        <p:spPr bwMode="auto">
          <a:xfrm>
            <a:off x="4267200" y="4096030"/>
            <a:ext cx="2181225" cy="2761970"/>
          </a:xfrm>
          <a:prstGeom prst="rect">
            <a:avLst/>
          </a:prstGeom>
          <a:noFill/>
        </p:spPr>
      </p:pic>
      <p:sp>
        <p:nvSpPr>
          <p:cNvPr id="7" name="Rectangle 6"/>
          <p:cNvSpPr/>
          <p:nvPr/>
        </p:nvSpPr>
        <p:spPr>
          <a:xfrm>
            <a:off x="3465767" y="3244334"/>
            <a:ext cx="184731" cy="369332"/>
          </a:xfrm>
          <a:prstGeom prst="rect">
            <a:avLst/>
          </a:prstGeom>
        </p:spPr>
        <p:txBody>
          <a:bodyPr wrap="none">
            <a:spAutoFit/>
          </a:bodyPr>
          <a:lstStyle/>
          <a:p>
            <a:endParaRPr lang="en-US" dirty="0"/>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4983480"/>
            <a:ext cx="8686800" cy="1874520"/>
          </a:xfrm>
        </p:spPr>
        <p:txBody>
          <a:bodyPr>
            <a:normAutofit/>
          </a:bodyPr>
          <a:lstStyle/>
          <a:p>
            <a:r>
              <a:rPr lang="en-US" b="1" i="1" u="sng" dirty="0"/>
              <a:t>College </a:t>
            </a:r>
            <a:r>
              <a:rPr lang="en-US" b="1" i="1" u="sng" dirty="0" smtClean="0"/>
              <a:t>Years</a:t>
            </a:r>
            <a:endParaRPr lang="en-US" dirty="0"/>
          </a:p>
        </p:txBody>
      </p:sp>
      <p:sp>
        <p:nvSpPr>
          <p:cNvPr id="3" name="Content Placeholder 2"/>
          <p:cNvSpPr>
            <a:spLocks noGrp="1"/>
          </p:cNvSpPr>
          <p:nvPr>
            <p:ph idx="1"/>
          </p:nvPr>
        </p:nvSpPr>
        <p:spPr>
          <a:xfrm rot="21281992">
            <a:off x="0" y="530352"/>
            <a:ext cx="9144000" cy="4270248"/>
          </a:xfrm>
        </p:spPr>
        <p:txBody>
          <a:bodyPr>
            <a:noAutofit/>
          </a:bodyPr>
          <a:lstStyle/>
          <a:p>
            <a:pPr>
              <a:buNone/>
            </a:pPr>
            <a:r>
              <a:rPr lang="en-US" sz="2400" dirty="0" smtClean="0"/>
              <a:t>		When </a:t>
            </a:r>
            <a:r>
              <a:rPr lang="en-US" sz="2400" dirty="0"/>
              <a:t>Martin Luther King was 15 he went to college at Morehouse </a:t>
            </a:r>
            <a:r>
              <a:rPr lang="en-US" sz="2400" dirty="0" smtClean="0"/>
              <a:t>University in </a:t>
            </a:r>
            <a:r>
              <a:rPr lang="en-US" sz="2400" dirty="0"/>
              <a:t>1944.  At college Martin liked medicine and law, but he decided to become a minister with his dad’s support.  He graduated from college in 1948.  After college Martin Luther went to </a:t>
            </a:r>
            <a:r>
              <a:rPr lang="en-US" sz="2400" dirty="0" err="1"/>
              <a:t>Crozer</a:t>
            </a:r>
            <a:r>
              <a:rPr lang="en-US" sz="2400" dirty="0"/>
              <a:t> Theological Seminary.  He </a:t>
            </a:r>
            <a:r>
              <a:rPr lang="en-US" sz="2400" dirty="0" smtClean="0"/>
              <a:t>staid </a:t>
            </a:r>
            <a:r>
              <a:rPr lang="en-US" sz="2400" dirty="0"/>
              <a:t>there for three years. Then he went to Boston University where he met Coretta Scott who he would later marry!  Martin Luther settled his family in Montgomery Alabama.  He had four kids.  In Alabama he became the 20</a:t>
            </a:r>
            <a:r>
              <a:rPr lang="en-US" sz="2400" baseline="30000" dirty="0"/>
              <a:t>th</a:t>
            </a:r>
            <a:r>
              <a:rPr lang="en-US" sz="2400" dirty="0"/>
              <a:t> pastor of The Decatur Avenue Baptist Church.  In 1955 after Rosa Parks was arrested for not giving up her seat Dr. </a:t>
            </a:r>
            <a:r>
              <a:rPr lang="en-US" sz="2400" dirty="0" smtClean="0"/>
              <a:t>King </a:t>
            </a:r>
            <a:r>
              <a:rPr lang="en-US" sz="2400" dirty="0"/>
              <a:t>started the famous Montgomery Bus Boycott.  It was successful. The Boycott was 362 days long</a:t>
            </a:r>
            <a:r>
              <a:rPr lang="en-US" sz="2400" dirty="0" smtClean="0"/>
              <a:t>.</a:t>
            </a:r>
          </a:p>
          <a:p>
            <a:pPr>
              <a:buNone/>
            </a:pPr>
            <a:r>
              <a:rPr lang="en-US" sz="2400" dirty="0" smtClean="0">
                <a:solidFill>
                  <a:schemeClr val="accent5"/>
                </a:solidFill>
              </a:rPr>
              <a:t> </a:t>
            </a:r>
          </a:p>
          <a:p>
            <a:pPr>
              <a:buNone/>
            </a:pPr>
            <a:r>
              <a:rPr lang="en-US" sz="3200" dirty="0" smtClean="0">
                <a:solidFill>
                  <a:schemeClr val="accent5"/>
                </a:solidFill>
              </a:rPr>
              <a:t>“I Have a Dream</a:t>
            </a:r>
            <a:r>
              <a:rPr lang="en-US" sz="3200" dirty="0" smtClean="0">
                <a:solidFill>
                  <a:schemeClr val="accent5"/>
                </a:solidFill>
              </a:rPr>
              <a:t>!!!”</a:t>
            </a:r>
            <a:r>
              <a:rPr lang="en-US" sz="2400" dirty="0" smtClean="0"/>
              <a:t/>
            </a:r>
            <a:br>
              <a:rPr lang="en-US" sz="2400" dirty="0" smtClean="0"/>
            </a:br>
            <a:endParaRPr lang="en-US" sz="2400" dirty="0"/>
          </a:p>
        </p:txBody>
      </p:sp>
      <p:pic>
        <p:nvPicPr>
          <p:cNvPr id="2061" name="Picture 1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2" name="Picture 1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3" name="Picture 1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4" name="Picture 1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5" name="Picture 1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6" name="Picture 1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7" name="Picture 1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8" name="Picture 2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69" name="Picture 2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0" name="Picture 2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1" name="Picture 2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2" name="Picture 2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3" name="Picture 2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4" name="Picture 2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5" name="Picture 2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6" name="Picture 2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7" name="Picture 2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8" name="Picture 3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79" name="Picture 3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0" name="Picture 3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1" name="Picture 3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2" name="Picture 3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3" name="Picture 3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4" name="Picture 3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5" name="Picture 3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6" name="Picture 3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7" name="Picture 3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8" name="Picture 4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89" name="Picture 4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0" name="Picture 4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1" name="Picture 4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2" name="Picture 4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3" name="Picture 4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4" name="Picture 4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5" name="Picture 4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6" name="Picture 4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7" name="Picture 4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8" name="Picture 5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99" name="Picture 5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0" name="Picture 5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1" name="Picture 5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2" name="Picture 5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3" name="Picture 5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4" name="Picture 5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5" name="Picture 5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6" name="Picture 5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7" name="Picture 5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8" name="Picture 6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09" name="Picture 6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0" name="Picture 6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1" name="Picture 6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2" name="Picture 6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3" name="Picture 6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4" name="Picture 6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5" name="Picture 6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6" name="Picture 6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7" name="Picture 6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8" name="Picture 7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19" name="Picture 7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0" name="Picture 7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1" name="Picture 7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2" name="Picture 7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3" name="Picture 7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4" name="Picture 7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5" name="Picture 7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6" name="Picture 7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7" name="Picture 7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8" name="Picture 8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29" name="Picture 8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0" name="Picture 8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1" name="Picture 8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2" name="Picture 8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3" name="Picture 8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4" name="Picture 8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5" name="Picture 8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6" name="Picture 8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7" name="Picture 8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8" name="Picture 9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39" name="Picture 9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0" name="Picture 9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1" name="Picture 9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2" name="Picture 9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3" name="Picture 9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4" name="Picture 9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5" name="Picture 9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6" name="Picture 9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7" name="Picture 9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8" name="Picture 10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49" name="Picture 10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0" name="Picture 10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1" name="Picture 10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2" name="Picture 10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3" name="Picture 10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4" name="Picture 10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5" name="Picture 10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6" name="Picture 10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7" name="Picture 10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8" name="Picture 11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59" name="Picture 11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0" name="Picture 11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1" name="Picture 11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2" name="Picture 11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3" name="Picture 11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4" name="Picture 11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5" name="Picture 11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6" name="Picture 11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7" name="Picture 11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8" name="Picture 12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69" name="Picture 12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0" name="Picture 12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1" name="Picture 123"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2" name="Picture 124"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3" name="Picture 125"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4" name="Picture 126"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5" name="Picture 127"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6" name="Picture 128"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7" name="Picture 129"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8" name="Picture 130"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79" name="Picture 131"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180" name="Picture 132" descr="http://www.bing.com/images/img/loading_lg.gif"/>
          <p:cNvPicPr>
            <a:picLocks noChangeAspect="1" noChangeArrowheads="1" noCrop="1"/>
          </p:cNvPicPr>
          <p:nvPr/>
        </p:nvPicPr>
        <p:blipFill>
          <a:blip r:embed="rId2" cstate="print"/>
          <a:srcRect/>
          <a:stretch>
            <a:fillRect/>
          </a:stretch>
        </p:blipFill>
        <p:spPr bwMode="auto">
          <a:xfrm>
            <a:off x="0" y="0"/>
            <a:ext cx="228600" cy="228600"/>
          </a:xfrm>
          <a:prstGeom prst="rect">
            <a:avLst/>
          </a:prstGeom>
          <a:noFill/>
        </p:spPr>
      </p:pic>
      <p:pic>
        <p:nvPicPr>
          <p:cNvPr id="2050" name="Picture 2" descr="http://ts2.mm.bing.net/images/thumbnail.aspx?q=817578977377&amp;id=ff3264c9122b2be5900cb5c58b633135&amp;url=http%3a%2f%2fi563.photobucket.com%2falbums%2fss73%2fswingingsixties2%2f1960s%2520People%2fMLKandMalcolmX.jpg"/>
          <p:cNvPicPr>
            <a:picLocks noChangeAspect="1" noChangeArrowheads="1"/>
          </p:cNvPicPr>
          <p:nvPr/>
        </p:nvPicPr>
        <p:blipFill>
          <a:blip r:embed="rId3" cstate="print"/>
          <a:srcRect/>
          <a:stretch>
            <a:fillRect/>
          </a:stretch>
        </p:blipFill>
        <p:spPr bwMode="auto">
          <a:xfrm>
            <a:off x="-6534150" y="-1371600"/>
            <a:ext cx="2857500" cy="2781300"/>
          </a:xfrm>
          <a:prstGeom prst="rect">
            <a:avLst/>
          </a:prstGeom>
          <a:noFill/>
        </p:spPr>
      </p:pic>
      <p:pic>
        <p:nvPicPr>
          <p:cNvPr id="5122" name="Picture 2" descr="Martin Luther King, Jr. At News Conference">
            <a:hlinkClick r:id="rId4"/>
          </p:cNvPr>
          <p:cNvPicPr>
            <a:picLocks noChangeAspect="1" noChangeArrowheads="1"/>
          </p:cNvPicPr>
          <p:nvPr/>
        </p:nvPicPr>
        <p:blipFill>
          <a:blip r:embed="rId5"/>
          <a:srcRect/>
          <a:stretch>
            <a:fillRect/>
          </a:stretch>
        </p:blipFill>
        <p:spPr bwMode="auto">
          <a:xfrm>
            <a:off x="6553200" y="4883810"/>
            <a:ext cx="2590800" cy="1974190"/>
          </a:xfrm>
          <a:prstGeom prst="rect">
            <a:avLst/>
          </a:prstGeom>
          <a:noFill/>
        </p:spPr>
      </p:pic>
    </p:spTree>
  </p:cSld>
  <p:clrMapOvr>
    <a:masterClrMapping/>
  </p:clrMapOvr>
  <p:transition>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4983480"/>
            <a:ext cx="8686800" cy="1874520"/>
          </a:xfrm>
        </p:spPr>
        <p:txBody>
          <a:bodyPr>
            <a:normAutofit/>
          </a:bodyPr>
          <a:lstStyle/>
          <a:p>
            <a:r>
              <a:rPr lang="en-US" b="1" i="1" u="sng" dirty="0"/>
              <a:t>Fame and Fortune </a:t>
            </a:r>
            <a:r>
              <a:rPr lang="en-US" b="1" i="1" u="sng" dirty="0" smtClean="0"/>
              <a:t>Cost </a:t>
            </a:r>
            <a:r>
              <a:rPr lang="en-US" b="1" i="1" u="sng" dirty="0"/>
              <a:t>A </a:t>
            </a:r>
            <a:r>
              <a:rPr lang="en-US" b="1" i="1" u="sng" dirty="0" smtClean="0"/>
              <a:t>Price</a:t>
            </a:r>
            <a:endParaRPr lang="en-US" dirty="0"/>
          </a:p>
        </p:txBody>
      </p:sp>
      <p:sp>
        <p:nvSpPr>
          <p:cNvPr id="3" name="Content Placeholder 2"/>
          <p:cNvSpPr>
            <a:spLocks noGrp="1"/>
          </p:cNvSpPr>
          <p:nvPr>
            <p:ph idx="1"/>
          </p:nvPr>
        </p:nvSpPr>
        <p:spPr>
          <a:xfrm rot="21293164">
            <a:off x="103484" y="140076"/>
            <a:ext cx="9144000" cy="5588592"/>
          </a:xfrm>
        </p:spPr>
        <p:txBody>
          <a:bodyPr>
            <a:noAutofit/>
          </a:bodyPr>
          <a:lstStyle/>
          <a:p>
            <a:pPr>
              <a:buNone/>
            </a:pPr>
            <a:r>
              <a:rPr lang="en-US" sz="2400" dirty="0" smtClean="0"/>
              <a:t>		</a:t>
            </a:r>
          </a:p>
          <a:p>
            <a:pPr>
              <a:buNone/>
            </a:pPr>
            <a:r>
              <a:rPr lang="en-US" sz="2400" dirty="0" smtClean="0"/>
              <a:t>		Dr. King was </a:t>
            </a:r>
            <a:r>
              <a:rPr lang="en-US" sz="2400" dirty="0"/>
              <a:t>sent to jail over twenty times and once he was stabbed in his chest!  Not all people believe in him and many people bombed King’s home.  </a:t>
            </a:r>
            <a:r>
              <a:rPr lang="en-US" sz="2400" dirty="0" smtClean="0"/>
              <a:t>Martin Luther King </a:t>
            </a:r>
            <a:r>
              <a:rPr lang="en-US" sz="2400" dirty="0"/>
              <a:t>was brave but he suffered.  Dr. King always found ways of being peaceful while people around him tried to use violence to drive him down.  In between 1957 and 1968 Dr. King traveled and gave over 2,500 speeches!  His “I have a dream!” speech was the most famous of all.  It was performed to over 25,000 people both African and not</a:t>
            </a:r>
            <a:r>
              <a:rPr lang="en-US" sz="2400" dirty="0" smtClean="0"/>
              <a:t>.  Sadly Dr. King died on April 15</a:t>
            </a:r>
            <a:r>
              <a:rPr lang="en-US" sz="2400" baseline="30000" dirty="0" smtClean="0"/>
              <a:t>th</a:t>
            </a:r>
            <a:r>
              <a:rPr lang="en-US" sz="2400" dirty="0" smtClean="0"/>
              <a:t> in 1968 because he was assassinated.  He had changed the world.  Dr. King had sent his message all around the world.  He hadn’t lived to see total equality but he would have been proud to know that our nation was brought together.  </a:t>
            </a:r>
            <a:endParaRPr lang="en-US" sz="2400" dirty="0"/>
          </a:p>
          <a:p>
            <a:pPr>
              <a:buNone/>
            </a:pPr>
            <a:r>
              <a:rPr lang="en-US" sz="3200" dirty="0" smtClean="0">
                <a:solidFill>
                  <a:schemeClr val="accent5"/>
                </a:solidFill>
              </a:rPr>
              <a:t>“I Have a Dream!!!”</a:t>
            </a:r>
            <a:endParaRPr lang="en-US" sz="3200"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On To Today</a:t>
            </a:r>
            <a:endParaRPr lang="en-US" dirty="0"/>
          </a:p>
        </p:txBody>
      </p:sp>
      <p:sp>
        <p:nvSpPr>
          <p:cNvPr id="3" name="Content Placeholder 2"/>
          <p:cNvSpPr>
            <a:spLocks noGrp="1"/>
          </p:cNvSpPr>
          <p:nvPr>
            <p:ph idx="1"/>
          </p:nvPr>
        </p:nvSpPr>
        <p:spPr>
          <a:xfrm rot="21092699">
            <a:off x="502920" y="530352"/>
            <a:ext cx="8183880" cy="4187952"/>
          </a:xfrm>
        </p:spPr>
        <p:txBody>
          <a:bodyPr>
            <a:normAutofit fontScale="92500" lnSpcReduction="20000"/>
          </a:bodyPr>
          <a:lstStyle/>
          <a:p>
            <a:pPr>
              <a:buNone/>
            </a:pPr>
            <a:r>
              <a:rPr lang="en-US" dirty="0" smtClean="0"/>
              <a:t> Martin Luther King was an ordinary man with a big determined attitude.  He had a courageous mind and a very calm nonviolent way of using it.  Martin Luther Kin</a:t>
            </a:r>
            <a:r>
              <a:rPr lang="en-US" dirty="0" smtClean="0"/>
              <a:t> g</a:t>
            </a:r>
            <a:r>
              <a:rPr lang="en-US" dirty="0" smtClean="0"/>
              <a:t> had done what he had meant to do.  Dr. King earned the Nobel Peace Prize in 1968.  Martin Luther King Jr. was a peaceful man and his dream was equality.  Black history Month was dedicated to him and other Africans who came before and after Dr. King.  Even today Martin Luther King is still in our minds, hearts, and in the world.  He lives on through people who follows his footsteps and he will </a:t>
            </a:r>
            <a:r>
              <a:rPr lang="en-US" dirty="0" smtClean="0">
                <a:solidFill>
                  <a:srgbClr val="FF0000"/>
                </a:solidFill>
              </a:rPr>
              <a:t>NEVER </a:t>
            </a:r>
            <a:r>
              <a:rPr lang="en-US" dirty="0" smtClean="0"/>
              <a:t>die.</a:t>
            </a:r>
            <a:endParaRPr lang="en-US"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4480"/>
            <a:ext cx="8534400" cy="1493520"/>
          </a:xfrm>
        </p:spPr>
        <p:txBody>
          <a:bodyPr/>
          <a:lstStyle/>
          <a:p>
            <a:r>
              <a:rPr lang="en-US" dirty="0" smtClean="0"/>
              <a:t>VIDEO LINKS</a:t>
            </a:r>
            <a:endParaRPr lang="en-US" dirty="0"/>
          </a:p>
        </p:txBody>
      </p:sp>
      <p:sp>
        <p:nvSpPr>
          <p:cNvPr id="3" name="Content Placeholder 2"/>
          <p:cNvSpPr>
            <a:spLocks noGrp="1"/>
          </p:cNvSpPr>
          <p:nvPr>
            <p:ph idx="1"/>
          </p:nvPr>
        </p:nvSpPr>
        <p:spPr>
          <a:xfrm rot="21096752">
            <a:off x="191718" y="322228"/>
            <a:ext cx="8991600" cy="5377574"/>
          </a:xfrm>
        </p:spPr>
        <p:txBody>
          <a:bodyPr/>
          <a:lstStyle/>
          <a:p>
            <a:pPr>
              <a:buNone/>
            </a:pPr>
            <a:r>
              <a:rPr lang="en-US" b="1" i="1" dirty="0" smtClean="0"/>
              <a:t>I Have a Dream Speech</a:t>
            </a:r>
            <a:endParaRPr lang="en-US" b="1" i="1" dirty="0" smtClean="0">
              <a:hlinkClick r:id="rId2"/>
            </a:endParaRPr>
          </a:p>
          <a:p>
            <a:pPr>
              <a:buNone/>
            </a:pPr>
            <a:r>
              <a:rPr lang="en-US" dirty="0" smtClean="0">
                <a:hlinkClick r:id="rId2"/>
              </a:rPr>
              <a:t>http://youtu.be/PbUtL_0vAJk</a:t>
            </a:r>
            <a:r>
              <a:rPr lang="en-US" dirty="0" smtClean="0"/>
              <a:t> </a:t>
            </a:r>
          </a:p>
          <a:p>
            <a:pPr>
              <a:buNone/>
            </a:pPr>
            <a:r>
              <a:rPr lang="en-US" b="1" i="1" dirty="0" smtClean="0"/>
              <a:t>We shall Overcome Speech</a:t>
            </a:r>
            <a:endParaRPr lang="en-US" dirty="0" smtClean="0"/>
          </a:p>
          <a:p>
            <a:pPr>
              <a:buNone/>
            </a:pPr>
            <a:r>
              <a:rPr lang="en-US" dirty="0" smtClean="0">
                <a:hlinkClick r:id="rId3"/>
              </a:rPr>
              <a:t>YouTube - "We Shall Overcome" - Martin Luther King, Jr.</a:t>
            </a:r>
            <a:endParaRPr lang="en-US" dirty="0" smtClean="0"/>
          </a:p>
          <a:p>
            <a:pPr>
              <a:buNone/>
            </a:pPr>
            <a:r>
              <a:rPr lang="en-US" b="1" i="1" dirty="0" smtClean="0"/>
              <a:t>Gods Will Speech</a:t>
            </a:r>
          </a:p>
          <a:p>
            <a:pPr>
              <a:buNone/>
            </a:pPr>
            <a:r>
              <a:rPr lang="en-US" dirty="0" smtClean="0">
                <a:hlinkClick r:id="rId4"/>
              </a:rPr>
              <a:t>YouTube - Martin Luther King Junior's Historic Last Speech</a:t>
            </a:r>
            <a:r>
              <a:rPr lang="en-US" dirty="0" smtClean="0"/>
              <a:t> </a:t>
            </a:r>
          </a:p>
          <a:p>
            <a:pPr>
              <a:buNone/>
            </a:pPr>
            <a:r>
              <a:rPr lang="en-US" dirty="0" smtClean="0"/>
              <a:t> </a:t>
            </a:r>
          </a:p>
          <a:p>
            <a:pPr>
              <a:buNone/>
            </a:pPr>
            <a:endParaRPr lang="en-US" dirty="0" smtClean="0"/>
          </a:p>
        </p:txBody>
      </p:sp>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rot="20634559">
            <a:off x="420058" y="747282"/>
            <a:ext cx="8183880" cy="4187952"/>
          </a:xfrm>
        </p:spPr>
        <p:txBody>
          <a:bodyPr>
            <a:noAutofit/>
          </a:bodyPr>
          <a:lstStyle/>
          <a:p>
            <a:pPr algn="ctr">
              <a:buNone/>
            </a:pPr>
            <a:r>
              <a:rPr lang="en-US" sz="20000" dirty="0" smtClean="0"/>
              <a:t>The </a:t>
            </a:r>
          </a:p>
          <a:p>
            <a:pPr algn="ctr">
              <a:buNone/>
            </a:pPr>
            <a:r>
              <a:rPr lang="en-US" sz="20000" dirty="0" smtClean="0"/>
              <a:t>End</a:t>
            </a:r>
            <a:endParaRPr lang="en-US" sz="20000" dirty="0"/>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2">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204</TotalTime>
  <Words>190</Words>
  <Application>Microsoft Office PowerPoint</Application>
  <PresentationFormat>On-screen Show (4:3)</PresentationFormat>
  <Paragraphs>32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Aspect</vt:lpstr>
      <vt:lpstr>Martin Luther King Jr.</vt:lpstr>
      <vt:lpstr>Life and Death</vt:lpstr>
      <vt:lpstr> Childhood Years </vt:lpstr>
      <vt:lpstr>College Years</vt:lpstr>
      <vt:lpstr>Fame and Fortune Cost A Price</vt:lpstr>
      <vt:lpstr>Living On To Today</vt:lpstr>
      <vt:lpstr>VIDEO LINKS</vt:lpstr>
      <vt:lpstr>Slide 8</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Luther King Jr.</dc:title>
  <dc:creator>mbsharp</dc:creator>
  <cp:lastModifiedBy>mbsharp</cp:lastModifiedBy>
  <cp:revision>26</cp:revision>
  <dcterms:created xsi:type="dcterms:W3CDTF">2011-04-20T12:00:45Z</dcterms:created>
  <dcterms:modified xsi:type="dcterms:W3CDTF">2011-04-29T14:00:10Z</dcterms:modified>
</cp:coreProperties>
</file>